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8" r:id="rId4"/>
    <p:sldId id="296" r:id="rId5"/>
    <p:sldId id="291" r:id="rId6"/>
    <p:sldId id="292" r:id="rId7"/>
    <p:sldId id="293" r:id="rId8"/>
    <p:sldId id="294" r:id="rId9"/>
    <p:sldId id="297" r:id="rId10"/>
    <p:sldId id="267" r:id="rId11"/>
    <p:sldId id="266" r:id="rId12"/>
    <p:sldId id="268" r:id="rId13"/>
    <p:sldId id="269" r:id="rId14"/>
    <p:sldId id="270" r:id="rId15"/>
    <p:sldId id="258" r:id="rId16"/>
    <p:sldId id="261" r:id="rId17"/>
    <p:sldId id="263" r:id="rId18"/>
    <p:sldId id="262" r:id="rId19"/>
    <p:sldId id="264" r:id="rId20"/>
    <p:sldId id="257" r:id="rId21"/>
    <p:sldId id="259" r:id="rId22"/>
    <p:sldId id="265" r:id="rId23"/>
    <p:sldId id="260" r:id="rId24"/>
    <p:sldId id="280" r:id="rId25"/>
    <p:sldId id="278" r:id="rId26"/>
    <p:sldId id="276" r:id="rId27"/>
    <p:sldId id="275" r:id="rId28"/>
    <p:sldId id="271" r:id="rId29"/>
    <p:sldId id="272" r:id="rId30"/>
    <p:sldId id="277" r:id="rId31"/>
    <p:sldId id="274" r:id="rId32"/>
    <p:sldId id="283" r:id="rId33"/>
    <p:sldId id="279" r:id="rId34"/>
    <p:sldId id="282" r:id="rId35"/>
    <p:sldId id="281" r:id="rId36"/>
    <p:sldId id="289" r:id="rId37"/>
    <p:sldId id="287" r:id="rId38"/>
    <p:sldId id="284" r:id="rId39"/>
    <p:sldId id="285" r:id="rId40"/>
    <p:sldId id="28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9" autoAdjust="0"/>
    <p:restoredTop sz="94660"/>
  </p:normalViewPr>
  <p:slideViewPr>
    <p:cSldViewPr snapToGrid="0">
      <p:cViewPr>
        <p:scale>
          <a:sx n="111" d="100"/>
          <a:sy n="111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79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7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2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2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0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17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41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86EFE-1D79-4A2E-B504-66874A7D6482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5B0C3-87E4-4AB7-9559-C34C4A2E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8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52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stall_qe7.4.sh/" TargetMode="External"/><Relationship Id="rId2" Type="http://schemas.openxmlformats.org/officeDocument/2006/relationships/hyperlink" Target="https://github.com/yhkimlab/ESCSchool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3.wmf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9.w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2.png"/><Relationship Id="rId7" Type="http://schemas.openxmlformats.org/officeDocument/2006/relationships/oleObject" Target="../embeddings/oleObject11.bin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1.png"/><Relationship Id="rId7" Type="http://schemas.openxmlformats.org/officeDocument/2006/relationships/oleObject" Target="../embeddings/oleObject12.bin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13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120.png"/><Relationship Id="rId7" Type="http://schemas.openxmlformats.org/officeDocument/2006/relationships/oleObject" Target="../embeddings/oleObject14.bin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Espresso :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pw.x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80979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GIST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Dongbin Shin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B7C3CE-7CB4-A8F0-7B99-E74F45B0E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14639"/>
              </p:ext>
            </p:extLst>
          </p:nvPr>
        </p:nvGraphicFramePr>
        <p:xfrm>
          <a:off x="3557915" y="1919720"/>
          <a:ext cx="5895976" cy="274320"/>
        </p:xfrm>
        <a:graphic>
          <a:graphicData uri="http://schemas.openxmlformats.org/drawingml/2006/table">
            <a:tbl>
              <a:tblPr/>
              <a:tblGrid>
                <a:gridCol w="5895976">
                  <a:extLst>
                    <a:ext uri="{9D8B030D-6E8A-4147-A177-3AD203B41FA5}">
                      <a16:colId xmlns:a16="http://schemas.microsoft.com/office/drawing/2014/main" val="3198025266"/>
                    </a:ext>
                  </a:extLst>
                </a:gridCol>
              </a:tblGrid>
              <a:tr h="219065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2025 </a:t>
                      </a:r>
                      <a:r>
                        <a:rPr lang="ko-KR" alt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제</a:t>
                      </a:r>
                      <a:r>
                        <a:rPr lang="en-US" altLang="ko-KR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회 </a:t>
                      </a:r>
                      <a:r>
                        <a:rPr lang="ko-KR" altLang="en-US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전자구조계산 여름학교</a:t>
                      </a:r>
                      <a:endParaRPr lang="ko-KR" altLang="en-US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84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414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Structure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65615" y="1281320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37690" y="1984226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read_input.f90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37684" y="268713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637684" y="350319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7686" y="4285269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37685" y="5089173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7684" y="579010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move_ions.f90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꺾인 연결선 12"/>
          <p:cNvCxnSpPr>
            <a:stCxn id="5" idx="2"/>
            <a:endCxn id="6" idx="1"/>
          </p:cNvCxnSpPr>
          <p:nvPr/>
        </p:nvCxnSpPr>
        <p:spPr>
          <a:xfrm rot="16200000" flipH="1">
            <a:off x="1190440" y="1787893"/>
            <a:ext cx="451989" cy="442511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endCxn id="7" idx="1"/>
          </p:cNvCxnSpPr>
          <p:nvPr/>
        </p:nvCxnSpPr>
        <p:spPr>
          <a:xfrm rot="16200000" flipH="1">
            <a:off x="1064484" y="2364848"/>
            <a:ext cx="703895" cy="442506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8" idx="1"/>
          </p:cNvCxnSpPr>
          <p:nvPr/>
        </p:nvCxnSpPr>
        <p:spPr>
          <a:xfrm rot="16200000" flipH="1">
            <a:off x="999976" y="3116400"/>
            <a:ext cx="832909" cy="44250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endCxn id="9" idx="1"/>
          </p:cNvCxnSpPr>
          <p:nvPr/>
        </p:nvCxnSpPr>
        <p:spPr>
          <a:xfrm rot="16200000" flipH="1">
            <a:off x="1014481" y="3912981"/>
            <a:ext cx="803905" cy="442505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endCxn id="10" idx="1"/>
          </p:cNvCxnSpPr>
          <p:nvPr/>
        </p:nvCxnSpPr>
        <p:spPr>
          <a:xfrm rot="16200000" flipH="1">
            <a:off x="1014481" y="4716886"/>
            <a:ext cx="803905" cy="4425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6200000" flipH="1">
            <a:off x="1075299" y="5469302"/>
            <a:ext cx="700929" cy="4425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063807" y="1979014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read_namelist.f90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8275" y="1955140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read_card.f90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063807" y="2687131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recvec_sub.f90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>
            <a:stCxn id="6" idx="3"/>
            <a:endCxn id="24" idx="1"/>
          </p:cNvCxnSpPr>
          <p:nvPr/>
        </p:nvCxnSpPr>
        <p:spPr>
          <a:xfrm flipV="1">
            <a:off x="3296817" y="2232538"/>
            <a:ext cx="766990" cy="26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071285" y="2232537"/>
            <a:ext cx="766990" cy="26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3296817" y="2935651"/>
            <a:ext cx="766990" cy="26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9612743" y="195513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read_pseudo.f90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063807" y="5008685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8845753" y="2193869"/>
            <a:ext cx="766990" cy="26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4063807" y="578488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set_vrs.f90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063807" y="349797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g2_kin.f90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063807" y="428526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vloc_of_g.f90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38275" y="428526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set_local.f90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838275" y="5008684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꺾인 연결선 41"/>
          <p:cNvCxnSpPr>
            <a:stCxn id="8" idx="3"/>
            <a:endCxn id="37" idx="1"/>
          </p:cNvCxnSpPr>
          <p:nvPr/>
        </p:nvCxnSpPr>
        <p:spPr>
          <a:xfrm flipV="1">
            <a:off x="3296811" y="3751503"/>
            <a:ext cx="766996" cy="2606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8" idx="3"/>
            <a:endCxn id="38" idx="1"/>
          </p:cNvCxnSpPr>
          <p:nvPr/>
        </p:nvCxnSpPr>
        <p:spPr>
          <a:xfrm>
            <a:off x="3296811" y="3754109"/>
            <a:ext cx="766996" cy="784684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8" idx="3"/>
            <a:endCxn id="33" idx="1"/>
          </p:cNvCxnSpPr>
          <p:nvPr/>
        </p:nvCxnSpPr>
        <p:spPr>
          <a:xfrm>
            <a:off x="3296811" y="3754109"/>
            <a:ext cx="766996" cy="1508100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8" idx="3"/>
            <a:endCxn id="36" idx="1"/>
          </p:cNvCxnSpPr>
          <p:nvPr/>
        </p:nvCxnSpPr>
        <p:spPr>
          <a:xfrm>
            <a:off x="3296811" y="3754109"/>
            <a:ext cx="766996" cy="2284304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38" idx="3"/>
            <a:endCxn id="39" idx="1"/>
          </p:cNvCxnSpPr>
          <p:nvPr/>
        </p:nvCxnSpPr>
        <p:spPr>
          <a:xfrm>
            <a:off x="6071285" y="4538793"/>
            <a:ext cx="7669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33" idx="3"/>
            <a:endCxn id="40" idx="1"/>
          </p:cNvCxnSpPr>
          <p:nvPr/>
        </p:nvCxnSpPr>
        <p:spPr>
          <a:xfrm flipV="1">
            <a:off x="6071285" y="5262208"/>
            <a:ext cx="76699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3877499" y="1846361"/>
            <a:ext cx="7907063" cy="143524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3720698" y="3414263"/>
            <a:ext cx="5320998" cy="327908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9041696" y="2860468"/>
            <a:ext cx="237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input &amp; Preparing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57718" y="6001639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potential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732603" y="6186305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꺾인 연결선 62"/>
          <p:cNvCxnSpPr>
            <a:endCxn id="59" idx="1"/>
          </p:cNvCxnSpPr>
          <p:nvPr/>
        </p:nvCxnSpPr>
        <p:spPr>
          <a:xfrm>
            <a:off x="3680309" y="6038412"/>
            <a:ext cx="6052294" cy="401417"/>
          </a:xfrm>
          <a:prstGeom prst="bentConnector3">
            <a:avLst>
              <a:gd name="adj1" fmla="val 5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477343" y="5798587"/>
            <a:ext cx="251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Kohn-Sham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442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main loop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64" y="1927655"/>
            <a:ext cx="3392188" cy="9702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12" y="2897910"/>
            <a:ext cx="2666615" cy="11523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36" y="4058480"/>
            <a:ext cx="1645123" cy="2095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36" y="4268000"/>
            <a:ext cx="3109626" cy="9428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41" y="2553730"/>
            <a:ext cx="2939364" cy="12880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41" y="3919409"/>
            <a:ext cx="4751688" cy="57348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884664" y="5020497"/>
            <a:ext cx="1540474" cy="26322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5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Read input file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5697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read_input.f90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31" y="1696550"/>
            <a:ext cx="1518685" cy="658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28" y="2408853"/>
            <a:ext cx="2712575" cy="514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57" y="2992567"/>
            <a:ext cx="3387644" cy="208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44" y="3200791"/>
            <a:ext cx="1883510" cy="10365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5" y="4635455"/>
            <a:ext cx="3880476" cy="7464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/>
          <a:stretch/>
        </p:blipFill>
        <p:spPr>
          <a:xfrm>
            <a:off x="6392561" y="1696550"/>
            <a:ext cx="4481385" cy="7499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23" y="2478365"/>
            <a:ext cx="2498724" cy="4578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5" b="50808"/>
          <a:stretch/>
        </p:blipFill>
        <p:spPr>
          <a:xfrm>
            <a:off x="6851223" y="2968154"/>
            <a:ext cx="2861188" cy="9224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91" y="5462667"/>
            <a:ext cx="4452772" cy="10552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95" y="4410349"/>
            <a:ext cx="3852779" cy="7596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58" y="5563796"/>
            <a:ext cx="2484994" cy="9827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86692" y="4052688"/>
            <a:ext cx="12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namelists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9146" y="5182210"/>
            <a:ext cx="120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052479" y="3240336"/>
            <a:ext cx="2544602" cy="11938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99850" y="5714421"/>
            <a:ext cx="1362917" cy="14006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0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Read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pseudopotential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file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8" y="118247"/>
            <a:ext cx="1734469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read_pseudo.f90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" y="1620666"/>
            <a:ext cx="3629025" cy="2008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" y="1830457"/>
            <a:ext cx="2459252" cy="1589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2" y="2196558"/>
            <a:ext cx="3988476" cy="16707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" y="3974027"/>
            <a:ext cx="5289979" cy="8931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" y="4973846"/>
            <a:ext cx="3429001" cy="3341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77" y="5358311"/>
            <a:ext cx="3939747" cy="3283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" y="5799199"/>
            <a:ext cx="4401066" cy="4978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239227" y="118247"/>
            <a:ext cx="1734469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read_uspp.f90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66" y="1821482"/>
            <a:ext cx="4881697" cy="9660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39" y="2778856"/>
            <a:ext cx="4741153" cy="30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Generating G vectors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792134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recvec_sub.f90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77080"/>
            <a:ext cx="5687641" cy="1044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01" y="3021266"/>
            <a:ext cx="5527976" cy="15464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81" y="4769408"/>
            <a:ext cx="5491045" cy="4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6" y="3208463"/>
            <a:ext cx="6485095" cy="12226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SCF cycle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" y="1432221"/>
            <a:ext cx="4968659" cy="16817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93126" y="3743260"/>
            <a:ext cx="6485096" cy="51432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6" y="4525605"/>
            <a:ext cx="4882272" cy="15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3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Kinetic energy – T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70" y="118247"/>
            <a:ext cx="119077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g2_kin.f90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092797"/>
              </p:ext>
            </p:extLst>
          </p:nvPr>
        </p:nvGraphicFramePr>
        <p:xfrm>
          <a:off x="1003814" y="4157147"/>
          <a:ext cx="5641530" cy="135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09880" imgH="914400" progId="Equation.DSMT4">
                  <p:embed/>
                </p:oleObj>
              </mc:Choice>
              <mc:Fallback>
                <p:oleObj name="Equation" r:id="rId2" imgW="38098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3814" y="4157147"/>
                        <a:ext cx="5641530" cy="135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14" y="1719520"/>
            <a:ext cx="5886450" cy="10962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14" y="2904210"/>
            <a:ext cx="5794418" cy="67507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717976" y="4925614"/>
            <a:ext cx="755169" cy="44545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73104" y="4789497"/>
            <a:ext cx="4255533" cy="9522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G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Preparing g</a:t>
            </a:r>
            <a:r>
              <a:rPr lang="en-US" altLang="ko-KR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 for each G and k 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Output is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wave functions.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4226" y="1802684"/>
            <a:ext cx="2653290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k-point index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xk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g-vector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tpiba2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(2π/a)</a:t>
            </a:r>
            <a:r>
              <a:rPr lang="en-US" altLang="ko-KR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npw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number of g vector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igk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g vector corresponding index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76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Pseudopotential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– V</a:t>
            </a:r>
            <a:r>
              <a:rPr lang="en-US" altLang="ko-KR" baseline="-25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PP</a:t>
            </a: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253367"/>
              </p:ext>
            </p:extLst>
          </p:nvPr>
        </p:nvGraphicFramePr>
        <p:xfrm>
          <a:off x="1679703" y="1519452"/>
          <a:ext cx="7118307" cy="473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65560" imgH="2768400" progId="Equation.DSMT4">
                  <p:embed/>
                </p:oleObj>
              </mc:Choice>
              <mc:Fallback>
                <p:oleObj name="Equation" r:id="rId2" imgW="4165560" imgH="276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9703" y="1519452"/>
                        <a:ext cx="7118307" cy="4731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486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Local part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pseudopotential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– V</a:t>
            </a:r>
            <a:r>
              <a:rPr lang="en-US" altLang="ko-KR" baseline="-25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PP</a:t>
            </a:r>
            <a:r>
              <a:rPr lang="en-US" altLang="ko-KR" baseline="30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L</a:t>
            </a:r>
            <a:endParaRPr lang="ko-KR" altLang="en-US" baseline="-25000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70" y="118247"/>
            <a:ext cx="1512046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vloc_of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84007" y="1663439"/>
            <a:ext cx="4255533" cy="12694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G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Calculate local part of PP at r grid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Calculate integral gird component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Integral (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simpson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each G vector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43321" y="3296636"/>
            <a:ext cx="2119426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tpiba2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(2π/a)</a:t>
            </a:r>
            <a:r>
              <a:rPr lang="en-US" altLang="ko-KR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zp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valence pseudo charge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potential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724005"/>
              </p:ext>
            </p:extLst>
          </p:nvPr>
        </p:nvGraphicFramePr>
        <p:xfrm>
          <a:off x="7229475" y="4932363"/>
          <a:ext cx="4681538" cy="163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31760" imgH="990360" progId="Equation.DSMT4">
                  <p:embed/>
                </p:oleObj>
              </mc:Choice>
              <mc:Fallback>
                <p:oleObj name="Equation" r:id="rId2" imgW="283176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29475" y="4932363"/>
                        <a:ext cx="4681538" cy="163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9630030" y="5825257"/>
            <a:ext cx="891558" cy="67439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29827" y="6012565"/>
            <a:ext cx="871338" cy="36246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38992" y="6431829"/>
            <a:ext cx="7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gx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*r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95940" y="6375029"/>
            <a:ext cx="9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aux1(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393335"/>
            <a:ext cx="5058861" cy="18096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5" y="3301936"/>
            <a:ext cx="5746322" cy="7824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4183267"/>
            <a:ext cx="5057775" cy="12858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5" y="5568069"/>
            <a:ext cx="3134295" cy="69754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387670" y="4785015"/>
            <a:ext cx="4483590" cy="29233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00577" y="3457397"/>
            <a:ext cx="5533370" cy="25246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084007" y="3289509"/>
            <a:ext cx="261139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Radial grid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PP of r grid 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Integral grid component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vloc_at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part of atomic PP</a:t>
            </a:r>
          </a:p>
        </p:txBody>
      </p:sp>
    </p:spTree>
    <p:extLst>
      <p:ext uri="{BB962C8B-B14F-4D97-AF65-F5344CB8AC3E}">
        <p14:creationId xmlns:p14="http://schemas.microsoft.com/office/powerpoint/2010/main" val="2150707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70" y="118247"/>
            <a:ext cx="1512046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setlocal.f90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" y="2046157"/>
            <a:ext cx="5860538" cy="9041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9" y="3169101"/>
            <a:ext cx="6252259" cy="590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8" y="3985397"/>
            <a:ext cx="4777626" cy="1045937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64177"/>
              </p:ext>
            </p:extLst>
          </p:nvPr>
        </p:nvGraphicFramePr>
        <p:xfrm>
          <a:off x="7491090" y="3871941"/>
          <a:ext cx="4500563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23800" imgH="965160" progId="Equation.DSMT4">
                  <p:embed/>
                </p:oleObj>
              </mc:Choice>
              <mc:Fallback>
                <p:oleObj name="Equation" r:id="rId5" imgW="23238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91090" y="3871941"/>
                        <a:ext cx="4500563" cy="186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7501829" y="3871941"/>
            <a:ext cx="2154049" cy="8110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686638" y="4987088"/>
            <a:ext cx="2303575" cy="71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45234" y="5345944"/>
            <a:ext cx="740152" cy="37678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</p:cNvCxnSpPr>
          <p:nvPr/>
        </p:nvCxnSpPr>
        <p:spPr>
          <a:xfrm>
            <a:off x="9315310" y="5722726"/>
            <a:ext cx="370076" cy="417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</p:cNvCxnSpPr>
          <p:nvPr/>
        </p:nvCxnSpPr>
        <p:spPr>
          <a:xfrm flipH="1">
            <a:off x="10823461" y="5704800"/>
            <a:ext cx="14965" cy="460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82296" y="6158511"/>
            <a:ext cx="330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calculated it at previous code.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85386" y="4060183"/>
            <a:ext cx="6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strf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Local part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pseudopotential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– V</a:t>
            </a:r>
            <a:r>
              <a:rPr lang="en-US" altLang="ko-KR" baseline="-25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PP</a:t>
            </a:r>
            <a:r>
              <a:rPr lang="en-US" altLang="ko-KR" baseline="30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L</a:t>
            </a:r>
            <a:endParaRPr lang="ko-KR" altLang="en-US" baseline="-25000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734680" y="2081808"/>
            <a:ext cx="4255533" cy="12892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G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Multiply structure factor for each G and atom type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Output potential in real space</a:t>
            </a:r>
          </a:p>
        </p:txBody>
      </p:sp>
    </p:spTree>
    <p:extLst>
      <p:ext uri="{BB962C8B-B14F-4D97-AF65-F5344CB8AC3E}">
        <p14:creationId xmlns:p14="http://schemas.microsoft.com/office/powerpoint/2010/main" val="284942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BEAB-2312-CC44-48FC-A49C3233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365125"/>
            <a:ext cx="11443063" cy="1325563"/>
          </a:xfrm>
        </p:spPr>
        <p:txBody>
          <a:bodyPr/>
          <a:lstStyle/>
          <a:p>
            <a:r>
              <a:rPr lang="en-KR" dirty="0"/>
              <a:t>Install QE (</a:t>
            </a:r>
            <a:r>
              <a:rPr lang="en-US" dirty="0"/>
              <a:t>module </a:t>
            </a:r>
            <a:r>
              <a:rPr lang="en-US" dirty="0" err="1"/>
              <a:t>mpi</a:t>
            </a:r>
            <a:r>
              <a:rPr lang="en-US" dirty="0"/>
              <a:t>, compiler, </a:t>
            </a:r>
            <a:r>
              <a:rPr lang="en-US" dirty="0" err="1"/>
              <a:t>mkl</a:t>
            </a:r>
            <a:r>
              <a:rPr lang="en-US" dirty="0"/>
              <a:t>, </a:t>
            </a:r>
            <a:r>
              <a:rPr lang="en-US" dirty="0" err="1"/>
              <a:t>ase</a:t>
            </a:r>
            <a:r>
              <a:rPr lang="en-K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D5125-67D7-EB87-9DB3-CE85FB255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 err="1"/>
              <a:t>mkdir</a:t>
            </a:r>
            <a:r>
              <a:rPr lang="en-US" sz="2400" dirty="0"/>
              <a:t> install</a:t>
            </a:r>
          </a:p>
          <a:p>
            <a:r>
              <a:rPr lang="en-US" sz="2400" dirty="0"/>
              <a:t>cd install</a:t>
            </a:r>
          </a:p>
          <a:p>
            <a:r>
              <a:rPr lang="en-US" sz="2400" dirty="0" err="1"/>
              <a:t>wget</a:t>
            </a:r>
            <a:r>
              <a:rPr lang="en-US" sz="2400" dirty="0"/>
              <a:t> https://</a:t>
            </a:r>
            <a:r>
              <a:rPr lang="en-US" sz="2400" dirty="0" err="1"/>
              <a:t>gitlab.com</a:t>
            </a:r>
            <a:r>
              <a:rPr lang="en-US" sz="2400" dirty="0"/>
              <a:t>/QEF/q-e/-/archive/qe-7.4/q-e-qe-7.4.tar</a:t>
            </a:r>
          </a:p>
          <a:p>
            <a:r>
              <a:rPr lang="en-US" sz="2400" dirty="0"/>
              <a:t>tar -</a:t>
            </a:r>
            <a:r>
              <a:rPr lang="en-US" sz="2400" dirty="0" err="1"/>
              <a:t>xvf</a:t>
            </a:r>
            <a:r>
              <a:rPr lang="en-US" sz="2400" dirty="0"/>
              <a:t> q-e-qe-7.4.tar </a:t>
            </a:r>
          </a:p>
          <a:p>
            <a:r>
              <a:rPr lang="en-US" sz="2400" dirty="0"/>
              <a:t>cd q-e-qe-7.4</a:t>
            </a:r>
          </a:p>
          <a:p>
            <a:r>
              <a:rPr lang="en-US" sz="2400" dirty="0"/>
              <a:t>./configure</a:t>
            </a:r>
          </a:p>
          <a:p>
            <a:r>
              <a:rPr lang="en-US" sz="2400" dirty="0"/>
              <a:t>make pw</a:t>
            </a:r>
            <a:r>
              <a:rPr lang="ko-KR" altLang="en-US" sz="2400" dirty="0"/>
              <a:t> </a:t>
            </a:r>
            <a:r>
              <a:rPr lang="en-US" altLang="ko-KR" sz="2400" dirty="0"/>
              <a:t>pp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Cd ~ </a:t>
            </a:r>
          </a:p>
          <a:p>
            <a:pPr marL="0" indent="0">
              <a:buNone/>
            </a:pPr>
            <a:r>
              <a:rPr lang="en-US" sz="2400" dirty="0"/>
              <a:t>git clone </a:t>
            </a:r>
            <a:r>
              <a:rPr lang="en-US" sz="2400" dirty="0">
                <a:hlinkClick r:id="rId2"/>
              </a:rPr>
              <a:t>https://github.com/yhkimlab/ESCSchool.git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Cp E</a:t>
            </a:r>
          </a:p>
          <a:p>
            <a:pPr marL="0" indent="0">
              <a:buNone/>
            </a:pPr>
            <a:r>
              <a:rPr lang="en-US" sz="2400" dirty="0"/>
              <a:t>cp  ESCSCHOOL/</a:t>
            </a:r>
            <a:r>
              <a:rPr lang="en-US" dirty="0">
                <a:hlinkClick r:id="rId3"/>
              </a:rPr>
              <a:t>install_qe7.4.sh</a:t>
            </a:r>
            <a:r>
              <a:rPr lang="en-US" dirty="0"/>
              <a:t> ./</a:t>
            </a:r>
          </a:p>
          <a:p>
            <a:pPr marL="0" indent="0">
              <a:buNone/>
            </a:pPr>
            <a:r>
              <a:rPr lang="en-US" sz="2400" dirty="0" err="1"/>
              <a:t>Sh</a:t>
            </a:r>
            <a:r>
              <a:rPr lang="en-US" sz="2400" dirty="0"/>
              <a:t> install_qe7.4.sh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Install </a:t>
            </a:r>
            <a:r>
              <a:rPr lang="en-US" sz="2400" dirty="0" err="1"/>
              <a:t>ase</a:t>
            </a:r>
            <a:endParaRPr lang="en-US" sz="2400" dirty="0"/>
          </a:p>
          <a:p>
            <a:r>
              <a:rPr lang="en-US" sz="2400" dirty="0"/>
              <a:t>pip install --upgrade </a:t>
            </a:r>
            <a:r>
              <a:rPr lang="en-US" sz="2400" dirty="0" err="1"/>
              <a:t>git+https</a:t>
            </a:r>
            <a:r>
              <a:rPr lang="en-US" sz="2400" dirty="0"/>
              <a:t>://</a:t>
            </a:r>
            <a:r>
              <a:rPr lang="en-US" sz="2400" dirty="0" err="1"/>
              <a:t>gitlab.com</a:t>
            </a:r>
            <a:r>
              <a:rPr lang="en-US" sz="2400" dirty="0"/>
              <a:t>/</a:t>
            </a:r>
            <a:r>
              <a:rPr lang="en-US" sz="2400" dirty="0" err="1"/>
              <a:t>ase</a:t>
            </a:r>
            <a:r>
              <a:rPr lang="en-US" sz="2400" dirty="0"/>
              <a:t>/</a:t>
            </a:r>
            <a:r>
              <a:rPr lang="en-US" sz="2400" dirty="0" err="1"/>
              <a:t>ase.git@master</a:t>
            </a:r>
            <a:endParaRPr lang="en-KR" sz="2400" dirty="0"/>
          </a:p>
          <a:p>
            <a:pPr marL="0" indent="0">
              <a:buNone/>
            </a:pPr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240179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Potential of charge density – V(ρ)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6886" y="1532238"/>
            <a:ext cx="944879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of charge density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After </a:t>
            </a:r>
            <a:r>
              <a:rPr lang="en-US" altLang="ko-K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kohn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sham SCF, charge density will be updated.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Potential of charge density should be updated for next SCF calculation.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874910"/>
              </p:ext>
            </p:extLst>
          </p:nvPr>
        </p:nvGraphicFramePr>
        <p:xfrm>
          <a:off x="2111718" y="3513352"/>
          <a:ext cx="5384714" cy="253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81000" imgH="1307880" progId="Equation.DSMT4">
                  <p:embed/>
                </p:oleObj>
              </mc:Choice>
              <mc:Fallback>
                <p:oleObj name="Equation" r:id="rId2" imgW="278100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11718" y="3513352"/>
                        <a:ext cx="5384714" cy="2531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3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Exchange Correlation Potential –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V</a:t>
            </a:r>
            <a:r>
              <a:rPr lang="en-US" altLang="ko-KR" baseline="-25000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xc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[ρ]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7979" y="1803930"/>
            <a:ext cx="3719223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total charge in each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arhox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absolute value of the charge in each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exchange energy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correlation energy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exchange potential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correlation potential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7" y="2707748"/>
            <a:ext cx="3873457" cy="28224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7" y="1913119"/>
            <a:ext cx="4505869" cy="706201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907851"/>
              </p:ext>
            </p:extLst>
          </p:nvPr>
        </p:nvGraphicFramePr>
        <p:xfrm>
          <a:off x="5047506" y="3560637"/>
          <a:ext cx="6477284" cy="214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29120" imgH="1930320" progId="Equation.DSMT4">
                  <p:embed/>
                </p:oleObj>
              </mc:Choice>
              <mc:Fallback>
                <p:oleObj name="Equation" r:id="rId4" imgW="5829120" imgH="1930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7506" y="3560637"/>
                        <a:ext cx="6477284" cy="2144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7669427" y="5214551"/>
            <a:ext cx="1532238" cy="49106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201664" y="5214550"/>
            <a:ext cx="1677829" cy="49106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03201" y="3896525"/>
            <a:ext cx="796885" cy="37689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19072" y="2128437"/>
            <a:ext cx="2906553" cy="10202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Real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Sum each grid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Output : v,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etxc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vtxc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51644" y="3527193"/>
            <a:ext cx="2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41782" y="5673859"/>
            <a:ext cx="59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vtxc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36750" y="5652591"/>
            <a:ext cx="59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etxc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74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67713" y="118247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Exchange Correlation Potential – PBE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530288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4" y="1393492"/>
            <a:ext cx="5167063" cy="1062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76" y="3038781"/>
            <a:ext cx="3405441" cy="1476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9" y="2546881"/>
            <a:ext cx="3077091" cy="197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3905" y="3970107"/>
            <a:ext cx="3252750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Total charge at one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grho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Gradient of total charge at one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agrho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Absolute value of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grho</a:t>
            </a:r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Exchange energy at one point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correlation energy</a:t>
            </a:r>
          </a:p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v1x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v2x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exchange potential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4" y="2320150"/>
            <a:ext cx="3642959" cy="14372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4" y="5097609"/>
            <a:ext cx="4654031" cy="11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94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Hartree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Potential – V</a:t>
            </a:r>
            <a:r>
              <a:rPr lang="en-US" altLang="ko-KR" baseline="-25000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H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(r)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7" y="1078456"/>
            <a:ext cx="2978130" cy="801259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949091"/>
              </p:ext>
            </p:extLst>
          </p:nvPr>
        </p:nvGraphicFramePr>
        <p:xfrm>
          <a:off x="7768281" y="3992181"/>
          <a:ext cx="4224076" cy="272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74760" imgH="2565360" progId="Equation.DSMT4">
                  <p:embed/>
                </p:oleObj>
              </mc:Choice>
              <mc:Fallback>
                <p:oleObj name="Equation" r:id="rId3" imgW="3974760" imgH="2565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8281" y="3992181"/>
                        <a:ext cx="4224076" cy="272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204099" y="1447670"/>
            <a:ext cx="2537811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Charge density in G space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ehart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Hartree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energy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Inner product of g vector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fpi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4π,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tpiba2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(2π/a)</a:t>
            </a:r>
            <a:r>
              <a:rPr lang="en-US" altLang="ko-KR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exchange potential</a:t>
            </a:r>
          </a:p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local correlation potential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" y="1879715"/>
            <a:ext cx="3964375" cy="28655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" y="4898972"/>
            <a:ext cx="2285105" cy="194334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940766" y="6202479"/>
            <a:ext cx="573937" cy="39602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167973" y="4496998"/>
            <a:ext cx="422665" cy="33037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075860" y="4085615"/>
            <a:ext cx="64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rgtot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8693" y="4083000"/>
            <a:ext cx="3741567" cy="2223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8693" y="4427714"/>
            <a:ext cx="2028481" cy="31755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8693" y="2154235"/>
            <a:ext cx="1423019" cy="2223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898659" y="4667650"/>
            <a:ext cx="269314" cy="3056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539741" y="4773449"/>
            <a:ext cx="53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4" y="1505329"/>
            <a:ext cx="4820593" cy="19371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79" y="1786690"/>
            <a:ext cx="3754027" cy="90911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43" y="2717800"/>
            <a:ext cx="2781307" cy="22152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154847" y="5063833"/>
            <a:ext cx="4255533" cy="145572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G space calculation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Calculate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Hartree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energy &amp; potential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FFT ( G to R )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Hartree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potential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Sum XC and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Hatree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potential in R space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 Output :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ehart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87444" y="2124830"/>
            <a:ext cx="2659117" cy="20476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741074" y="2698102"/>
            <a:ext cx="2827676" cy="24121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17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Structure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65615" y="1281320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37690" y="1984226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read_input.f90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37684" y="268713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637684" y="350319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7686" y="4285269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37685" y="5089173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7684" y="5790101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move_ions.f90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꺾인 연결선 12"/>
          <p:cNvCxnSpPr>
            <a:stCxn id="5" idx="2"/>
            <a:endCxn id="6" idx="1"/>
          </p:cNvCxnSpPr>
          <p:nvPr/>
        </p:nvCxnSpPr>
        <p:spPr>
          <a:xfrm rot="16200000" flipH="1">
            <a:off x="1190440" y="1787893"/>
            <a:ext cx="451989" cy="442511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endCxn id="7" idx="1"/>
          </p:cNvCxnSpPr>
          <p:nvPr/>
        </p:nvCxnSpPr>
        <p:spPr>
          <a:xfrm rot="16200000" flipH="1">
            <a:off x="1064484" y="2364848"/>
            <a:ext cx="703895" cy="442506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8" idx="1"/>
          </p:cNvCxnSpPr>
          <p:nvPr/>
        </p:nvCxnSpPr>
        <p:spPr>
          <a:xfrm rot="16200000" flipH="1">
            <a:off x="999976" y="3116400"/>
            <a:ext cx="832909" cy="44250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endCxn id="9" idx="1"/>
          </p:cNvCxnSpPr>
          <p:nvPr/>
        </p:nvCxnSpPr>
        <p:spPr>
          <a:xfrm rot="16200000" flipH="1">
            <a:off x="1014481" y="3912981"/>
            <a:ext cx="803905" cy="442505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endCxn id="10" idx="1"/>
          </p:cNvCxnSpPr>
          <p:nvPr/>
        </p:nvCxnSpPr>
        <p:spPr>
          <a:xfrm rot="16200000" flipH="1">
            <a:off x="1014481" y="4716886"/>
            <a:ext cx="803905" cy="4425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6200000" flipH="1">
            <a:off x="1067061" y="5469302"/>
            <a:ext cx="700929" cy="4425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4082423" y="2161432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082423" y="1536385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g2_kin.f90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꺾인 연결선 41"/>
          <p:cNvCxnSpPr>
            <a:stCxn id="8" idx="3"/>
            <a:endCxn id="37" idx="1"/>
          </p:cNvCxnSpPr>
          <p:nvPr/>
        </p:nvCxnSpPr>
        <p:spPr>
          <a:xfrm flipV="1">
            <a:off x="3296811" y="1789909"/>
            <a:ext cx="785612" cy="1964200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8" idx="3"/>
            <a:endCxn id="33" idx="1"/>
          </p:cNvCxnSpPr>
          <p:nvPr/>
        </p:nvCxnSpPr>
        <p:spPr>
          <a:xfrm flipV="1">
            <a:off x="3296811" y="2414956"/>
            <a:ext cx="785612" cy="1339153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43724" y="1965916"/>
            <a:ext cx="246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initial potential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104301" y="3504733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943880" y="6318655"/>
            <a:ext cx="251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Kohn-Sham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738222" y="2936746"/>
            <a:ext cx="8232954" cy="382794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stCxn id="8" idx="3"/>
            <a:endCxn id="59" idx="1"/>
          </p:cNvCxnSpPr>
          <p:nvPr/>
        </p:nvCxnSpPr>
        <p:spPr>
          <a:xfrm>
            <a:off x="3296811" y="3754109"/>
            <a:ext cx="807490" cy="414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59" idx="3"/>
            <a:endCxn id="64" idx="1"/>
          </p:cNvCxnSpPr>
          <p:nvPr/>
        </p:nvCxnSpPr>
        <p:spPr>
          <a:xfrm flipV="1">
            <a:off x="6111779" y="3626670"/>
            <a:ext cx="315326" cy="131587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6427105" y="3373146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rotate_wfc.f90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꺾인 연결선 65"/>
          <p:cNvCxnSpPr>
            <a:stCxn id="64" idx="3"/>
            <a:endCxn id="67" idx="1"/>
          </p:cNvCxnSpPr>
          <p:nvPr/>
        </p:nvCxnSpPr>
        <p:spPr>
          <a:xfrm flipH="1">
            <a:off x="7028020" y="3626670"/>
            <a:ext cx="1406563" cy="855021"/>
          </a:xfrm>
          <a:prstGeom prst="bentConnector5">
            <a:avLst>
              <a:gd name="adj1" fmla="val -16252"/>
              <a:gd name="adj2" fmla="val 50000"/>
              <a:gd name="adj3" fmla="val 116252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7028020" y="4228167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h_psi.f90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꺾인 연결선 78"/>
          <p:cNvCxnSpPr>
            <a:stCxn id="59" idx="3"/>
            <a:endCxn id="80" idx="1"/>
          </p:cNvCxnSpPr>
          <p:nvPr/>
        </p:nvCxnSpPr>
        <p:spPr>
          <a:xfrm>
            <a:off x="6111779" y="3758257"/>
            <a:ext cx="315326" cy="152644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6427105" y="5031177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cdiaghg.f90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꺾인 연결선 82"/>
          <p:cNvCxnSpPr>
            <a:stCxn id="67" idx="3"/>
            <a:endCxn id="84" idx="1"/>
          </p:cNvCxnSpPr>
          <p:nvPr/>
        </p:nvCxnSpPr>
        <p:spPr>
          <a:xfrm flipV="1">
            <a:off x="9035498" y="3974644"/>
            <a:ext cx="380188" cy="507047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9415686" y="3721120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vloc_psi.f90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꺾인 연결선 87"/>
          <p:cNvCxnSpPr>
            <a:stCxn id="67" idx="3"/>
            <a:endCxn id="89" idx="1"/>
          </p:cNvCxnSpPr>
          <p:nvPr/>
        </p:nvCxnSpPr>
        <p:spPr>
          <a:xfrm>
            <a:off x="9035498" y="4481691"/>
            <a:ext cx="380188" cy="435639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>
          <a:xfrm>
            <a:off x="9415686" y="4663806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cal_bec.f90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9415686" y="5511192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add_vuspsi.f90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꺾인 연결선 93"/>
          <p:cNvCxnSpPr>
            <a:stCxn id="67" idx="3"/>
            <a:endCxn id="93" idx="1"/>
          </p:cNvCxnSpPr>
          <p:nvPr/>
        </p:nvCxnSpPr>
        <p:spPr>
          <a:xfrm>
            <a:off x="9035498" y="4481691"/>
            <a:ext cx="380188" cy="1283025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80" idx="3"/>
            <a:endCxn id="67" idx="1"/>
          </p:cNvCxnSpPr>
          <p:nvPr/>
        </p:nvCxnSpPr>
        <p:spPr>
          <a:xfrm flipH="1" flipV="1">
            <a:off x="7028020" y="4481691"/>
            <a:ext cx="1406563" cy="803010"/>
          </a:xfrm>
          <a:prstGeom prst="bentConnector5">
            <a:avLst>
              <a:gd name="adj1" fmla="val -16252"/>
              <a:gd name="adj2" fmla="val 50000"/>
              <a:gd name="adj3" fmla="val 116252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43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SCF cycle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0" y="1386510"/>
            <a:ext cx="4692865" cy="2323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6" y="3676935"/>
            <a:ext cx="5182780" cy="292212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88543" y="6371460"/>
            <a:ext cx="2273641" cy="22760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73552" y="5138000"/>
            <a:ext cx="4255533" cy="73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After calculate local potentials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In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c_bands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KS eq. will be set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solve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943460" y="3043019"/>
            <a:ext cx="165912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68132" y="2336788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v_of_rho.f90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368842" y="1501506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g2_kin.f90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꺾인 연결선 12"/>
          <p:cNvCxnSpPr>
            <a:stCxn id="9" idx="3"/>
            <a:endCxn id="12" idx="1"/>
          </p:cNvCxnSpPr>
          <p:nvPr/>
        </p:nvCxnSpPr>
        <p:spPr>
          <a:xfrm flipV="1">
            <a:off x="6602587" y="1755030"/>
            <a:ext cx="766255" cy="1538907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9" idx="3"/>
            <a:endCxn id="11" idx="1"/>
          </p:cNvCxnSpPr>
          <p:nvPr/>
        </p:nvCxnSpPr>
        <p:spPr>
          <a:xfrm flipV="1">
            <a:off x="6602587" y="2590312"/>
            <a:ext cx="765545" cy="703625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7368132" y="3041215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연결선 16"/>
          <p:cNvCxnSpPr>
            <a:stCxn id="9" idx="3"/>
            <a:endCxn id="16" idx="1"/>
          </p:cNvCxnSpPr>
          <p:nvPr/>
        </p:nvCxnSpPr>
        <p:spPr>
          <a:xfrm>
            <a:off x="6602587" y="3293937"/>
            <a:ext cx="765545" cy="80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6" idx="3"/>
            <a:endCxn id="19" idx="1"/>
          </p:cNvCxnSpPr>
          <p:nvPr/>
        </p:nvCxnSpPr>
        <p:spPr>
          <a:xfrm flipV="1">
            <a:off x="9375610" y="2448102"/>
            <a:ext cx="157663" cy="846637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9533273" y="2194578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rotate_wfc.f90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꺾인 연결선 19"/>
          <p:cNvCxnSpPr>
            <a:stCxn id="19" idx="3"/>
            <a:endCxn id="21" idx="1"/>
          </p:cNvCxnSpPr>
          <p:nvPr/>
        </p:nvCxnSpPr>
        <p:spPr>
          <a:xfrm flipH="1">
            <a:off x="10134188" y="2448102"/>
            <a:ext cx="1406563" cy="855021"/>
          </a:xfrm>
          <a:prstGeom prst="bentConnector5">
            <a:avLst>
              <a:gd name="adj1" fmla="val -16252"/>
              <a:gd name="adj2" fmla="val 50000"/>
              <a:gd name="adj3" fmla="val 116252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0134188" y="304959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h_psi.f90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꺾인 연결선 21"/>
          <p:cNvCxnSpPr>
            <a:stCxn id="16" idx="3"/>
            <a:endCxn id="23" idx="1"/>
          </p:cNvCxnSpPr>
          <p:nvPr/>
        </p:nvCxnSpPr>
        <p:spPr>
          <a:xfrm>
            <a:off x="9375610" y="3294739"/>
            <a:ext cx="157663" cy="81139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9533273" y="3852609"/>
            <a:ext cx="2007478" cy="50704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cdiaghg.f90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꺾인 연결선 29"/>
          <p:cNvCxnSpPr>
            <a:stCxn id="23" idx="3"/>
            <a:endCxn id="21" idx="1"/>
          </p:cNvCxnSpPr>
          <p:nvPr/>
        </p:nvCxnSpPr>
        <p:spPr>
          <a:xfrm flipH="1" flipV="1">
            <a:off x="10134188" y="3303123"/>
            <a:ext cx="1406563" cy="803010"/>
          </a:xfrm>
          <a:prstGeom prst="bentConnector5">
            <a:avLst>
              <a:gd name="adj1" fmla="val -16252"/>
              <a:gd name="adj2" fmla="val 50000"/>
              <a:gd name="adj3" fmla="val 116252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825006" y="2100913"/>
            <a:ext cx="5358605" cy="24375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7001865" y="4117470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SCF Do loop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원호 39"/>
          <p:cNvSpPr/>
          <p:nvPr/>
        </p:nvSpPr>
        <p:spPr>
          <a:xfrm rot="11797801">
            <a:off x="7175246" y="2149835"/>
            <a:ext cx="1441274" cy="1797656"/>
          </a:xfrm>
          <a:prstGeom prst="arc">
            <a:avLst/>
          </a:prstGeom>
          <a:ln w="25400">
            <a:solidFill>
              <a:srgbClr val="0000FF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4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8745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c_band_k.f90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Complex Hamiltonian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diagonlization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5" y="1252580"/>
            <a:ext cx="2878954" cy="7361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2003206"/>
            <a:ext cx="4699666" cy="4384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71193" y="1985875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h_diag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Kinetic matrix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73552" y="5137999"/>
            <a:ext cx="4255533" cy="106685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Make kinetic matrix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Make H-psi matrix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Diagonaliztion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92300" y="3179894"/>
            <a:ext cx="2739945" cy="30042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7984" y="5047861"/>
            <a:ext cx="4592432" cy="135396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8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8745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rotate_wfc_k.f90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Rotation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wavefunction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3" y="1192767"/>
            <a:ext cx="6089912" cy="855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1" y="2148993"/>
            <a:ext cx="7336907" cy="29666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1" y="5115655"/>
            <a:ext cx="8233499" cy="150658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07108" y="2665319"/>
            <a:ext cx="2798565" cy="27382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0271" y="5404435"/>
            <a:ext cx="3985705" cy="27382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84332" y="2154864"/>
            <a:ext cx="3230589" cy="10414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Rotate by H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h_psi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H-psi 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cdiaghg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diagonalization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105384"/>
              </p:ext>
            </p:extLst>
          </p:nvPr>
        </p:nvGraphicFramePr>
        <p:xfrm>
          <a:off x="8484332" y="3435296"/>
          <a:ext cx="2807565" cy="767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000" imgH="253800" progId="Equation.DSMT4">
                  <p:embed/>
                </p:oleObj>
              </mc:Choice>
              <mc:Fallback>
                <p:oleObj name="Equation" r:id="rId5" imgW="927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84332" y="3435296"/>
                        <a:ext cx="2807565" cy="767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37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h_psi.f90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H psi– HΨ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b="1327"/>
          <a:stretch/>
        </p:blipFill>
        <p:spPr>
          <a:xfrm>
            <a:off x="354228" y="1153217"/>
            <a:ext cx="3831280" cy="20565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4" y="3209396"/>
            <a:ext cx="4631082" cy="11285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5" y="4507886"/>
            <a:ext cx="4631082" cy="2101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8" y="4774586"/>
            <a:ext cx="5058031" cy="15137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66859" y="5406295"/>
            <a:ext cx="4421761" cy="7510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Calculate V local – psi matrix in G space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Add non-local term (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uspp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4228" y="4479893"/>
            <a:ext cx="4735298" cy="29469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1273" y="5722060"/>
            <a:ext cx="2749756" cy="43532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960261"/>
              </p:ext>
            </p:extLst>
          </p:nvPr>
        </p:nvGraphicFramePr>
        <p:xfrm>
          <a:off x="7166859" y="4334438"/>
          <a:ext cx="2807565" cy="767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27000" imgH="253800" progId="Equation.DSMT4">
                  <p:embed/>
                </p:oleObj>
              </mc:Choice>
              <mc:Fallback>
                <p:oleObj name="Equation" r:id="rId6" imgW="927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6859" y="4334438"/>
                        <a:ext cx="2807565" cy="767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2556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421831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vloc_psi.f90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vloc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psi– VΨ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1" y="1358599"/>
            <a:ext cx="5161240" cy="8890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2" y="2247654"/>
            <a:ext cx="4952726" cy="3914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6" y="2603938"/>
            <a:ext cx="4647832" cy="2199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6"/>
          <a:stretch/>
        </p:blipFill>
        <p:spPr>
          <a:xfrm>
            <a:off x="397586" y="2823867"/>
            <a:ext cx="4852791" cy="7480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72" y="1452327"/>
            <a:ext cx="5025705" cy="37729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1"/>
          <a:stretch/>
        </p:blipFill>
        <p:spPr>
          <a:xfrm>
            <a:off x="6430604" y="5316343"/>
            <a:ext cx="4980373" cy="571273"/>
          </a:xfrm>
          <a:prstGeom prst="rect">
            <a:avLst/>
          </a:prstGeom>
        </p:spPr>
      </p:pic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433106"/>
              </p:ext>
            </p:extLst>
          </p:nvPr>
        </p:nvGraphicFramePr>
        <p:xfrm>
          <a:off x="510621" y="4354681"/>
          <a:ext cx="5380521" cy="693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46160" imgH="482400" progId="Equation.DSMT4">
                  <p:embed/>
                </p:oleObj>
              </mc:Choice>
              <mc:Fallback>
                <p:oleObj name="Equation" r:id="rId8" imgW="3746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0621" y="4354681"/>
                        <a:ext cx="5380521" cy="693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28616" y="5351740"/>
            <a:ext cx="4421761" cy="95754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Potentials are saved in R space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Multiply potential and psi in R space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Save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Vpsi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G space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20556" y="4160201"/>
            <a:ext cx="2214113" cy="57041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20555" y="4985586"/>
            <a:ext cx="2391396" cy="23966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8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E6E8-6A4B-905E-6D0C-A1A05164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VESTA </a:t>
            </a:r>
            <a:r>
              <a:rPr lang="ko-KR" altLang="en-US" dirty="0"/>
              <a:t>설치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4A02-E7EE-59C5-B5F4-037782D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469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jp-minerals.org</a:t>
            </a:r>
            <a:r>
              <a:rPr lang="en-US" dirty="0"/>
              <a:t>/vesta/</a:t>
            </a:r>
            <a:r>
              <a:rPr lang="en-US" dirty="0" err="1"/>
              <a:t>en</a:t>
            </a:r>
            <a:r>
              <a:rPr lang="en-US" dirty="0"/>
              <a:t>/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4C12B-2927-6DF9-CB7B-6E180684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2748281"/>
            <a:ext cx="3162300" cy="309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89D307-1937-2AFC-031B-6262EE19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659" y="3429000"/>
            <a:ext cx="5671569" cy="309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4D20C-20BE-DE16-5AAD-75459CE83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424" y="0"/>
            <a:ext cx="4889695" cy="31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75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569" y="118247"/>
            <a:ext cx="18745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add_vuspsi.f90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US pseudo potential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5" y="1340748"/>
            <a:ext cx="3998172" cy="20556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4"/>
          <a:stretch/>
        </p:blipFill>
        <p:spPr>
          <a:xfrm>
            <a:off x="776161" y="3411092"/>
            <a:ext cx="4892575" cy="27751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34" y="6275551"/>
            <a:ext cx="4379850" cy="377175"/>
          </a:xfrm>
          <a:prstGeom prst="rect">
            <a:avLst/>
          </a:prstGeom>
        </p:spPr>
      </p:pic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417696"/>
              </p:ext>
            </p:extLst>
          </p:nvPr>
        </p:nvGraphicFramePr>
        <p:xfrm>
          <a:off x="6359611" y="3561619"/>
          <a:ext cx="3908957" cy="73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79560" imgH="355320" progId="Equation.DSMT4">
                  <p:embed/>
                </p:oleObj>
              </mc:Choice>
              <mc:Fallback>
                <p:oleObj name="Equation" r:id="rId5" imgW="18795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9611" y="3561619"/>
                        <a:ext cx="3908957" cy="73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283763"/>
              </p:ext>
            </p:extLst>
          </p:nvPr>
        </p:nvGraphicFramePr>
        <p:xfrm>
          <a:off x="6359611" y="2640160"/>
          <a:ext cx="4852085" cy="770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52680" imgH="533160" progId="Equation.DSMT4">
                  <p:embed/>
                </p:oleObj>
              </mc:Choice>
              <mc:Fallback>
                <p:oleObj name="Equation" r:id="rId7" imgW="33526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59611" y="2640160"/>
                        <a:ext cx="4852085" cy="770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214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569" y="118247"/>
            <a:ext cx="1874512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cdiaghg.f90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3485" y="2066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Calculates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eigen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values and vectors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8" y="1693060"/>
            <a:ext cx="6800113" cy="18048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3" y="3474079"/>
            <a:ext cx="5267450" cy="1349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3953" y="2287711"/>
            <a:ext cx="290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ZHEGV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diagonalization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(LAPACK)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24543" y="4253507"/>
            <a:ext cx="5116420" cy="63573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753953" y="4319873"/>
            <a:ext cx="2393195" cy="5040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Do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diagonalization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03" y="5376584"/>
            <a:ext cx="5505450" cy="38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03" y="5806777"/>
            <a:ext cx="42195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11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Calculate Total energy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85" y="1620666"/>
            <a:ext cx="5676400" cy="4845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3" y="1620666"/>
            <a:ext cx="5188422" cy="270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3" y="2115752"/>
            <a:ext cx="5077858" cy="13441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3" y="3459891"/>
            <a:ext cx="5077858" cy="106296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6461" y="4684812"/>
            <a:ext cx="3720869" cy="17810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Descf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scf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correction </a:t>
            </a:r>
          </a:p>
          <a:p>
            <a:pPr algn="just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Demet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smearing contribution</a:t>
            </a:r>
          </a:p>
          <a:p>
            <a:pPr algn="just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En_el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electric field contribution</a:t>
            </a:r>
          </a:p>
          <a:p>
            <a:pPr algn="just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Ehart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hartree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</a:p>
          <a:p>
            <a:pPr algn="just"/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979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SCF cycle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0" y="1894986"/>
            <a:ext cx="5056019" cy="2960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62" y="1894986"/>
            <a:ext cx="5334369" cy="364627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383084" y="4686537"/>
            <a:ext cx="5302947" cy="36095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52861" y="5904012"/>
            <a:ext cx="3135981" cy="74382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After each SCF step is done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Mix the charge density</a:t>
            </a:r>
          </a:p>
        </p:txBody>
      </p:sp>
    </p:spTree>
    <p:extLst>
      <p:ext uri="{BB962C8B-B14F-4D97-AF65-F5344CB8AC3E}">
        <p14:creationId xmlns:p14="http://schemas.microsoft.com/office/powerpoint/2010/main" val="3058908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 main loop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64" y="1927655"/>
            <a:ext cx="3392188" cy="9702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12" y="2897910"/>
            <a:ext cx="2666615" cy="11523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36" y="4058480"/>
            <a:ext cx="1645123" cy="2095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36" y="4268000"/>
            <a:ext cx="3109626" cy="9428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41" y="2553730"/>
            <a:ext cx="2939364" cy="12880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41" y="3919409"/>
            <a:ext cx="4751688" cy="57348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697285" y="2766297"/>
            <a:ext cx="3023876" cy="184227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54857" y="5121513"/>
            <a:ext cx="2108732" cy="10940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Calculate forces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Calculate stress</a:t>
            </a:r>
          </a:p>
          <a:p>
            <a:pPr algn="just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Move ions</a:t>
            </a:r>
          </a:p>
        </p:txBody>
      </p:sp>
    </p:spTree>
    <p:extLst>
      <p:ext uri="{BB962C8B-B14F-4D97-AF65-F5344CB8AC3E}">
        <p14:creationId xmlns:p14="http://schemas.microsoft.com/office/powerpoint/2010/main" val="526248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Forces and stress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6"/>
            <a:ext cx="1479095" cy="51268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forces.f90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7" y="1898543"/>
            <a:ext cx="4980565" cy="22033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66" y="1971232"/>
            <a:ext cx="5028388" cy="35975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3" y="4468172"/>
            <a:ext cx="2205992" cy="5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8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Structure of </a:t>
            </a:r>
            <a:r>
              <a:rPr lang="en-US" altLang="ko-KR" dirty="0" err="1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pw.x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057401" y="1440798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V_ext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57401" y="2101319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rho_in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7402" y="2770984"/>
            <a:ext cx="2289917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V_KS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57401" y="3450215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Diagonalize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H_KS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7401" y="4110736"/>
            <a:ext cx="2299251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rho_out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24367" y="3518841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 to get new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rho_in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꺾인 연결선 12"/>
          <p:cNvCxnSpPr>
            <a:stCxn id="6" idx="3"/>
            <a:endCxn id="11" idx="0"/>
          </p:cNvCxnSpPr>
          <p:nvPr/>
        </p:nvCxnSpPr>
        <p:spPr>
          <a:xfrm>
            <a:off x="4347319" y="2352237"/>
            <a:ext cx="1722007" cy="116660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1" idx="2"/>
            <a:endCxn id="30" idx="3"/>
          </p:cNvCxnSpPr>
          <p:nvPr/>
        </p:nvCxnSpPr>
        <p:spPr>
          <a:xfrm rot="5400000">
            <a:off x="4725812" y="3951120"/>
            <a:ext cx="1273958" cy="1413070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/>
          <p:cNvSpPr/>
          <p:nvPr/>
        </p:nvSpPr>
        <p:spPr>
          <a:xfrm>
            <a:off x="1748464" y="4848962"/>
            <a:ext cx="2907792" cy="891343"/>
          </a:xfrm>
          <a:prstGeom prst="diamond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Rho_in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rho_out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57401" y="6090770"/>
            <a:ext cx="2289918" cy="501835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forces, stress and other properties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3202360" y="1942633"/>
            <a:ext cx="0" cy="158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202360" y="2625290"/>
            <a:ext cx="0" cy="158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184343" y="3270525"/>
            <a:ext cx="0" cy="158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172422" y="3952050"/>
            <a:ext cx="0" cy="158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9" idx="2"/>
            <a:endCxn id="30" idx="0"/>
          </p:cNvCxnSpPr>
          <p:nvPr/>
        </p:nvCxnSpPr>
        <p:spPr>
          <a:xfrm flipH="1">
            <a:off x="3202360" y="4612571"/>
            <a:ext cx="4667" cy="23639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0" idx="2"/>
            <a:endCxn id="31" idx="0"/>
          </p:cNvCxnSpPr>
          <p:nvPr/>
        </p:nvCxnSpPr>
        <p:spPr>
          <a:xfrm>
            <a:off x="3202360" y="5740305"/>
            <a:ext cx="0" cy="35046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202360" y="5704306"/>
            <a:ext cx="57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39129" y="4963471"/>
            <a:ext cx="57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293" y="2101319"/>
            <a:ext cx="41857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Pwscf.f90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Initiate calculation : input.f90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Construct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V_ext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input.f90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electrons.f90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Compute V_KS : v_of_rho.f90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Diagonalize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H_KS : cband.f90, sum_ bands.f90 h_psi.f90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Mix to get new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rho_in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mix_rho.f90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forces, stress and atom move : forces.f90, stress.f90 and move_ions.f90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85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5" y="226204"/>
            <a:ext cx="4415482" cy="6516466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3265809" y="2751438"/>
            <a:ext cx="1626232" cy="494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44273" y="2693526"/>
            <a:ext cx="1418968" cy="5613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47521" y="2427826"/>
            <a:ext cx="2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6615" y="2427826"/>
            <a:ext cx="2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50496" y="4440030"/>
            <a:ext cx="2397021" cy="634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0499" y="4255364"/>
            <a:ext cx="2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236207" y="371267"/>
            <a:ext cx="5230037" cy="854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Flowchart of TDDFT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1333" y="2998573"/>
            <a:ext cx="4185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Charge density mix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mix_rho.f90</a:t>
            </a:r>
          </a:p>
          <a:p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Charge convergence :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rho_ddot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Ions move and velocity</a:t>
            </a:r>
          </a:p>
        </p:txBody>
      </p:sp>
    </p:spTree>
    <p:extLst>
      <p:ext uri="{BB962C8B-B14F-4D97-AF65-F5344CB8AC3E}">
        <p14:creationId xmlns:p14="http://schemas.microsoft.com/office/powerpoint/2010/main" val="2210669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Mix rho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mix_rho.f90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6" y="1532238"/>
            <a:ext cx="5651967" cy="14978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6" y="3030110"/>
            <a:ext cx="4291785" cy="1449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9" y="4554081"/>
            <a:ext cx="5305039" cy="15802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82"/>
          <a:stretch/>
        </p:blipFill>
        <p:spPr>
          <a:xfrm>
            <a:off x="6748271" y="1532238"/>
            <a:ext cx="4736037" cy="6937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45"/>
          <a:stretch/>
        </p:blipFill>
        <p:spPr>
          <a:xfrm>
            <a:off x="6748271" y="2226027"/>
            <a:ext cx="4736037" cy="673850"/>
          </a:xfrm>
          <a:prstGeom prst="rect">
            <a:avLst/>
          </a:prstGeom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067196"/>
              </p:ext>
            </p:extLst>
          </p:nvPr>
        </p:nvGraphicFramePr>
        <p:xfrm>
          <a:off x="6420739" y="3724466"/>
          <a:ext cx="5557838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492360" imgH="1676160" progId="Equation.DSMT4">
                  <p:embed/>
                </p:oleObj>
              </mc:Choice>
              <mc:Fallback>
                <p:oleObj name="Equation" r:id="rId7" imgW="349236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20739" y="3724466"/>
                        <a:ext cx="5557838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7218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2" y="4708606"/>
            <a:ext cx="6253284" cy="13758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/>
          <a:stretch/>
        </p:blipFill>
        <p:spPr>
          <a:xfrm>
            <a:off x="438912" y="2112264"/>
            <a:ext cx="6467303" cy="2478024"/>
          </a:xfrm>
          <a:prstGeom prst="rect">
            <a:avLst/>
          </a:prstGeom>
        </p:spPr>
      </p:pic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319372"/>
              </p:ext>
            </p:extLst>
          </p:nvPr>
        </p:nvGraphicFramePr>
        <p:xfrm>
          <a:off x="7316534" y="2935478"/>
          <a:ext cx="4466594" cy="165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00120" imgH="888840" progId="Equation.DSMT4">
                  <p:embed/>
                </p:oleObj>
              </mc:Choice>
              <mc:Fallback>
                <p:oleObj name="Equation" r:id="rId4" imgW="24001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6534" y="2935478"/>
                        <a:ext cx="4466594" cy="1654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Density convergence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569" y="118247"/>
            <a:ext cx="147909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rho_ddot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87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E77A-77E0-872D-1F88-CE066677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49"/>
            <a:ext cx="10515600" cy="1325563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KR" dirty="0"/>
              <a:t>xersice: summer_tuto.f90</a:t>
            </a:r>
          </a:p>
        </p:txBody>
      </p:sp>
    </p:spTree>
    <p:extLst>
      <p:ext uri="{BB962C8B-B14F-4D97-AF65-F5344CB8AC3E}">
        <p14:creationId xmlns:p14="http://schemas.microsoft.com/office/powerpoint/2010/main" val="257353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1" b="6467"/>
          <a:stretch/>
        </p:blipFill>
        <p:spPr>
          <a:xfrm>
            <a:off x="377575" y="5678423"/>
            <a:ext cx="5651035" cy="5212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" y="1399124"/>
            <a:ext cx="2063839" cy="603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5" y="2002535"/>
            <a:ext cx="5459442" cy="28966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2" y="4899232"/>
            <a:ext cx="5205658" cy="7791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46" y="1591055"/>
            <a:ext cx="5580889" cy="2397716"/>
          </a:xfrm>
          <a:prstGeom prst="rect">
            <a:avLst/>
          </a:prstGeom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780279"/>
              </p:ext>
            </p:extLst>
          </p:nvPr>
        </p:nvGraphicFramePr>
        <p:xfrm>
          <a:off x="7628634" y="4081163"/>
          <a:ext cx="2826512" cy="274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19240" imgH="1955520" progId="Equation.DSMT4">
                  <p:embed/>
                </p:oleObj>
              </mc:Choice>
              <mc:Fallback>
                <p:oleObj name="Equation" r:id="rId7" imgW="2019240" imgH="1955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8634" y="4081163"/>
                        <a:ext cx="2826512" cy="274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제목 1"/>
          <p:cNvSpPr txBox="1">
            <a:spLocks/>
          </p:cNvSpPr>
          <p:nvPr/>
        </p:nvSpPr>
        <p:spPr>
          <a:xfrm>
            <a:off x="813485" y="206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Times New Roman" panose="02020603050405020304" pitchFamily="18" charset="0"/>
                <a:ea typeface="양재이니셜체" panose="02020603020101020101" pitchFamily="18" charset="-127"/>
                <a:cs typeface="Times New Roman" panose="02020603050405020304" pitchFamily="18" charset="0"/>
              </a:rPr>
              <a:t>Molecular dynamics</a:t>
            </a:r>
            <a:endParaRPr lang="ko-KR" altLang="en-US" dirty="0">
              <a:latin typeface="Times New Roman" panose="02020603050405020304" pitchFamily="18" charset="0"/>
              <a:ea typeface="양재이니셜체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2569" y="118247"/>
            <a:ext cx="2284015" cy="3698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Dynamics_module.f90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D9BE-820F-C886-47E5-045AB868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69" y="47449"/>
            <a:ext cx="10515600" cy="1325563"/>
          </a:xfrm>
        </p:spPr>
        <p:txBody>
          <a:bodyPr/>
          <a:lstStyle/>
          <a:p>
            <a:r>
              <a:rPr lang="en-KR" dirty="0"/>
              <a:t>Check the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F9F4-3DFF-5DEF-228F-4FAFC5F1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4" y="999524"/>
            <a:ext cx="6104443" cy="5858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042D1-5142-A7B0-7497-6295CA20733C}"/>
              </a:ext>
            </a:extLst>
          </p:cNvPr>
          <p:cNvSpPr txBox="1"/>
          <p:nvPr/>
        </p:nvSpPr>
        <p:spPr>
          <a:xfrm>
            <a:off x="4841823" y="1528997"/>
            <a:ext cx="588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Call the wavefunction and save it in evc(1:npw,1:nbnd)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7963AA-6D64-BCDE-31ED-A41EFA4D2EDB}"/>
                  </a:ext>
                </a:extLst>
              </p:cNvPr>
              <p:cNvSpPr txBox="1"/>
              <p:nvPr/>
            </p:nvSpPr>
            <p:spPr>
              <a:xfrm>
                <a:off x="6382137" y="3492161"/>
                <a:ext cx="2680670" cy="402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R" dirty="0"/>
                  <a:t>&lt;evc|evc&gt;</a:t>
                </a:r>
                <a:r>
                  <a:rPr lang="en-KR" baseline="-25000" dirty="0"/>
                  <a:t>n</a:t>
                </a:r>
                <a:r>
                  <a:rPr lang="en-KR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𝑛𝑝𝑤</m:t>
                        </m:r>
                      </m:sup>
                      <m:e>
                        <m:sSup>
                          <m:sSup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7963AA-6D64-BCDE-31ED-A41EFA4D2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37" y="3492161"/>
                <a:ext cx="2680670" cy="402161"/>
              </a:xfrm>
              <a:prstGeom prst="rect">
                <a:avLst/>
              </a:prstGeom>
              <a:blipFill>
                <a:blip r:embed="rId3"/>
                <a:stretch>
                  <a:fillRect l="-1887" t="-103125" b="-1531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3850E-1309-A306-8164-AF7544FA5AEA}"/>
                  </a:ext>
                </a:extLst>
              </p:cNvPr>
              <p:cNvSpPr txBox="1"/>
              <p:nvPr/>
            </p:nvSpPr>
            <p:spPr>
              <a:xfrm>
                <a:off x="3701467" y="5127922"/>
                <a:ext cx="3155031" cy="385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R" dirty="0"/>
                  <a:t>&lt;evc|evc&gt;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𝑐𝑝𝑢</m:t>
                        </m:r>
                      </m:sup>
                      <m:e>
                        <m:r>
                          <m:rPr>
                            <m:nor/>
                          </m:rPr>
                          <a:rPr lang="en-KR" dirty="0"/>
                          <m:t>&lt;</m:t>
                        </m:r>
                        <m:r>
                          <m:rPr>
                            <m:nor/>
                          </m:rPr>
                          <a:rPr lang="en-KR" dirty="0"/>
                          <m:t>evc</m:t>
                        </m:r>
                        <m:r>
                          <m:rPr>
                            <m:nor/>
                          </m:rPr>
                          <a:rPr lang="en-KR" dirty="0"/>
                          <m:t>|</m:t>
                        </m:r>
                        <m:r>
                          <m:rPr>
                            <m:nor/>
                          </m:rPr>
                          <a:rPr lang="en-KR" dirty="0"/>
                          <m:t>evc</m:t>
                        </m:r>
                        <m:r>
                          <m:rPr>
                            <m:nor/>
                          </m:rPr>
                          <a:rPr lang="en-KR" dirty="0"/>
                          <m:t>&gt;</m:t>
                        </m:r>
                        <m:r>
                          <m:rPr>
                            <m:nor/>
                          </m:rPr>
                          <a:rPr lang="en-KR" baseline="-25000" dirty="0"/>
                          <m:t>n</m:t>
                        </m:r>
                      </m:e>
                    </m:nary>
                  </m:oMath>
                </a14:m>
                <a:endParaRPr lang="en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3850E-1309-A306-8164-AF7544FA5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67" y="5127922"/>
                <a:ext cx="3155031" cy="385939"/>
              </a:xfrm>
              <a:prstGeom prst="rect">
                <a:avLst/>
              </a:prstGeom>
              <a:blipFill>
                <a:blip r:embed="rId4"/>
                <a:stretch>
                  <a:fillRect l="-1606" t="-100000" b="-1531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5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AB6F-9AC7-924D-29EC-3F844B8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91BC-6492-8F59-0101-9992212A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32" y="1"/>
            <a:ext cx="10515600" cy="843876"/>
          </a:xfrm>
        </p:spPr>
        <p:txBody>
          <a:bodyPr/>
          <a:lstStyle/>
          <a:p>
            <a:r>
              <a:rPr lang="en-KR" dirty="0"/>
              <a:t>Check the Kinetic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2311B-569F-C11F-FAB6-883BFC5F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1" y="678984"/>
            <a:ext cx="6494409" cy="6193628"/>
          </a:xfrm>
          <a:prstGeom prst="rect">
            <a:avLst/>
          </a:prstGeom>
        </p:spPr>
      </p:pic>
      <p:graphicFrame>
        <p:nvGraphicFramePr>
          <p:cNvPr id="5" name="개체 5">
            <a:extLst>
              <a:ext uri="{FF2B5EF4-FFF2-40B4-BE49-F238E27FC236}">
                <a16:creationId xmlns:a16="http://schemas.microsoft.com/office/drawing/2014/main" id="{1928FE89-036C-5007-4F51-9060EDB5AA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864300"/>
              </p:ext>
            </p:extLst>
          </p:nvPr>
        </p:nvGraphicFramePr>
        <p:xfrm>
          <a:off x="4143586" y="4210701"/>
          <a:ext cx="7514264" cy="1803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09880" imgH="914400" progId="Equation.DSMT4">
                  <p:embed/>
                </p:oleObj>
              </mc:Choice>
              <mc:Fallback>
                <p:oleObj name="Equation" r:id="rId3" imgW="3809880" imgH="914400" progId="Equation.DSMT4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3586" y="4210701"/>
                        <a:ext cx="7514264" cy="1803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7">
            <a:extLst>
              <a:ext uri="{FF2B5EF4-FFF2-40B4-BE49-F238E27FC236}">
                <a16:creationId xmlns:a16="http://schemas.microsoft.com/office/drawing/2014/main" id="{DFA8CC98-9B0A-D7BC-56B9-5632A6A37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6968"/>
            <a:ext cx="5794418" cy="6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B92B2-9B98-C88C-FE21-B1030F3C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D8A1-5D23-97BB-4D28-6F3AFEF8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32" y="0"/>
            <a:ext cx="10515600" cy="779489"/>
          </a:xfrm>
        </p:spPr>
        <p:txBody>
          <a:bodyPr/>
          <a:lstStyle/>
          <a:p>
            <a:r>
              <a:rPr lang="en-KR" dirty="0"/>
              <a:t>Evaluate the charge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C06E-536C-DCA3-42E5-CC066B47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15" y="779489"/>
            <a:ext cx="5255110" cy="598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88542-F2A6-57B1-A48D-C1B4F10C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03174"/>
            <a:ext cx="5255110" cy="446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2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F2C98-D535-DCBE-7F7D-42C39639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5A94-A32C-DD9D-B6EE-C286DFEA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32" y="0"/>
            <a:ext cx="10515600" cy="1325563"/>
          </a:xfrm>
        </p:spPr>
        <p:txBody>
          <a:bodyPr/>
          <a:lstStyle/>
          <a:p>
            <a:r>
              <a:rPr lang="en-KR" dirty="0"/>
              <a:t>Evaluate the Hatree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66FFE-2831-8EEA-0DCE-7DC79240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18" y="1665171"/>
            <a:ext cx="5737582" cy="4757995"/>
          </a:xfrm>
          <a:prstGeom prst="rect">
            <a:avLst/>
          </a:prstGeom>
        </p:spPr>
      </p:pic>
      <p:graphicFrame>
        <p:nvGraphicFramePr>
          <p:cNvPr id="6" name="개체 7">
            <a:extLst>
              <a:ext uri="{FF2B5EF4-FFF2-40B4-BE49-F238E27FC236}">
                <a16:creationId xmlns:a16="http://schemas.microsoft.com/office/drawing/2014/main" id="{EC994FED-2E1D-C59D-901E-F0A2ED188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080597"/>
              </p:ext>
            </p:extLst>
          </p:nvPr>
        </p:nvGraphicFramePr>
        <p:xfrm>
          <a:off x="7060056" y="2240499"/>
          <a:ext cx="4224076" cy="272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74760" imgH="2565360" progId="Equation.DSMT4">
                  <p:embed/>
                </p:oleObj>
              </mc:Choice>
              <mc:Fallback>
                <p:oleObj name="Equation" r:id="rId3" imgW="3974760" imgH="2565360" progId="Equation.DSMT4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60056" y="2240499"/>
                        <a:ext cx="4224076" cy="272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495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8EF4-0A19-B73B-A7C0-9E77BD38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44C6-CE9C-A04B-4D44-206F8C635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49"/>
            <a:ext cx="10515600" cy="1325563"/>
          </a:xfrm>
        </p:spPr>
        <p:txBody>
          <a:bodyPr/>
          <a:lstStyle/>
          <a:p>
            <a:r>
              <a:rPr lang="en-US" dirty="0"/>
              <a:t>SCF in P</a:t>
            </a:r>
            <a:r>
              <a:rPr lang="en-KR" dirty="0"/>
              <a:t>w.x</a:t>
            </a:r>
          </a:p>
        </p:txBody>
      </p:sp>
    </p:spTree>
    <p:extLst>
      <p:ext uri="{BB962C8B-B14F-4D97-AF65-F5344CB8AC3E}">
        <p14:creationId xmlns:p14="http://schemas.microsoft.com/office/powerpoint/2010/main" val="756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1384</Words>
  <Application>Microsoft Macintosh PowerPoint</Application>
  <PresentationFormat>Widescreen</PresentationFormat>
  <Paragraphs>254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맑은 고딕</vt:lpstr>
      <vt:lpstr>Arial</vt:lpstr>
      <vt:lpstr>Cambria Math</vt:lpstr>
      <vt:lpstr>Times New Roman</vt:lpstr>
      <vt:lpstr>Office 테마</vt:lpstr>
      <vt:lpstr>Equation</vt:lpstr>
      <vt:lpstr>Quantum Espresso : pw.x</vt:lpstr>
      <vt:lpstr>Install QE (module mpi, compiler, mkl, ase)</vt:lpstr>
      <vt:lpstr>VESTA 설치</vt:lpstr>
      <vt:lpstr>Exersice: summer_tuto.f90</vt:lpstr>
      <vt:lpstr>Check the Normalization</vt:lpstr>
      <vt:lpstr>Check the Kinetic energy</vt:lpstr>
      <vt:lpstr>Evaluate the charge density</vt:lpstr>
      <vt:lpstr>Evaluate the Hatree energy</vt:lpstr>
      <vt:lpstr>SCF in Pw.x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Kinetic energy – T</vt:lpstr>
      <vt:lpstr>Pseudopotential – VPP</vt:lpstr>
      <vt:lpstr>Local part of pseudopotential – VPPL</vt:lpstr>
      <vt:lpstr>Local part of pseudopotential – VPPL</vt:lpstr>
      <vt:lpstr>Potential of charge density – V(ρ)</vt:lpstr>
      <vt:lpstr>Exchange Correlation Potential – Vxc[ρ]</vt:lpstr>
      <vt:lpstr>Exchange Correlation Potential – PBE</vt:lpstr>
      <vt:lpstr>Hartree Potential – VH(r)</vt:lpstr>
      <vt:lpstr>PowerPoint Presentation</vt:lpstr>
      <vt:lpstr>PowerPoint Presentation</vt:lpstr>
      <vt:lpstr>Complex Hamiltonian diagonlization</vt:lpstr>
      <vt:lpstr>Rotation of wavefunction</vt:lpstr>
      <vt:lpstr>H psi– HΨ</vt:lpstr>
      <vt:lpstr>vloc psi– VΨ</vt:lpstr>
      <vt:lpstr>US pseudo potential</vt:lpstr>
      <vt:lpstr>Calculates eigen values and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Dongbin Shin</dc:creator>
  <cp:lastModifiedBy>Dongbin Shin</cp:lastModifiedBy>
  <cp:revision>137</cp:revision>
  <dcterms:created xsi:type="dcterms:W3CDTF">2013-07-22T12:14:18Z</dcterms:created>
  <dcterms:modified xsi:type="dcterms:W3CDTF">2025-07-15T07:16:06Z</dcterms:modified>
</cp:coreProperties>
</file>